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60" r:id="rId3"/>
    <p:sldId id="265" r:id="rId4"/>
    <p:sldId id="267" r:id="rId5"/>
    <p:sldId id="266" r:id="rId6"/>
    <p:sldId id="257" r:id="rId7"/>
    <p:sldId id="261" r:id="rId8"/>
    <p:sldId id="263" r:id="rId9"/>
    <p:sldId id="268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E4C47-ACF3-4DD3-AFFD-A2A51470EDCE}" type="datetimeFigureOut">
              <a:rPr lang="en-US" smtClean="0"/>
              <a:pPr/>
              <a:t>10/15/2009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499DD-B8E0-4909-A7CE-3A5C68162D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499DD-B8E0-4909-A7CE-3A5C68162D8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10/15/2009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10/15/2009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10/15/2009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10/15/2009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10/15/2009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10/15/2009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10/15/2009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10/15/2009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10/15/2009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10/15/2009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51CED8-06D6-4263-B094-021A63B14EE2}" type="datetimeFigureOut">
              <a:rPr lang="en-US" smtClean="0"/>
              <a:pPr/>
              <a:t>10/15/2009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C51CED8-06D6-4263-B094-021A63B14EE2}" type="datetimeFigureOut">
              <a:rPr lang="en-US" smtClean="0"/>
              <a:pPr/>
              <a:t>10/15/2009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2BAEE7F-5D14-4CCC-9DCB-E2C3254D2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di1.shopping.com/images1/pi/d5/40/54/47915801-300x300-0-0_Brooks+Derrick+Brooks+55+Tampa+Bay+Buccaneers+Yout.jpg" TargetMode="External"/><Relationship Id="rId3" Type="http://schemas.openxmlformats.org/officeDocument/2006/relationships/hyperlink" Target="http://media.photobucket.com/image/dipole%20moment%20water/Translator_bucket/Water/molecu4.gif" TargetMode="External"/><Relationship Id="rId7" Type="http://schemas.openxmlformats.org/officeDocument/2006/relationships/hyperlink" Target="http://stores.xpapparel.com/images/OL-4445-USA.j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omeplus.co.nz/products/security/images/6/2.jpg" TargetMode="External"/><Relationship Id="rId5" Type="http://schemas.openxmlformats.org/officeDocument/2006/relationships/hyperlink" Target="http://www.huntsvilleglass.com/images/sugarcreek/vallisredstormdoor.jpg" TargetMode="External"/><Relationship Id="rId4" Type="http://schemas.openxmlformats.org/officeDocument/2006/relationships/hyperlink" Target="http://www.buylodestones.com/retail/bigkit1.jpg" TargetMode="External"/><Relationship Id="rId9" Type="http://schemas.openxmlformats.org/officeDocument/2006/relationships/hyperlink" Target="http://www.productwiki.com/upload/images/thermos_the_rock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Electricity and Magnetism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800600"/>
            <a:ext cx="70866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Ryan Cates</a:t>
            </a:r>
          </a:p>
          <a:p>
            <a:r>
              <a:rPr lang="en-US" dirty="0" smtClean="0"/>
              <a:t>University of South Florida</a:t>
            </a:r>
          </a:p>
          <a:p>
            <a:r>
              <a:rPr lang="en-US" dirty="0" smtClean="0"/>
              <a:t>Big Idea 11: Energy and Transfer and Transformation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Circuit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Conductivity?</a:t>
            </a:r>
          </a:p>
          <a:p>
            <a:pPr lvl="1"/>
            <a:r>
              <a:rPr lang="en-US" dirty="0" smtClean="0"/>
              <a:t>Conductors allow energy to pass through</a:t>
            </a:r>
          </a:p>
          <a:p>
            <a:pPr lvl="1"/>
            <a:r>
              <a:rPr lang="en-US" dirty="0" smtClean="0"/>
              <a:t>Insulators keep energy from passing through</a:t>
            </a:r>
          </a:p>
          <a:p>
            <a:pPr lvl="1"/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371600" y="3962400"/>
            <a:ext cx="6019800" cy="2733675"/>
            <a:chOff x="1371600" y="3962400"/>
            <a:chExt cx="6019800" cy="2733675"/>
          </a:xfrm>
        </p:grpSpPr>
        <p:pic>
          <p:nvPicPr>
            <p:cNvPr id="20482" name="Picture 2" descr="http://www.homeplus.co.nz/products/security/images/6/2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71600" y="4343400"/>
              <a:ext cx="2362200" cy="2286610"/>
            </a:xfrm>
            <a:prstGeom prst="rect">
              <a:avLst/>
            </a:prstGeom>
            <a:noFill/>
          </p:spPr>
        </p:pic>
        <p:pic>
          <p:nvPicPr>
            <p:cNvPr id="20484" name="Picture 4" descr="http://www.huntsvilleglass.com/images/sugarcreek/vallisredstormdoor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410200" y="4265240"/>
              <a:ext cx="1981200" cy="2430835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>
              <a:off x="5562600" y="3962400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Solid metal door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752600" y="4038600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Screen door</a:t>
              </a:r>
              <a:endParaRPr lang="en-US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752600" y="3505200"/>
            <a:ext cx="5638800" cy="4462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300" dirty="0" smtClean="0"/>
              <a:t>Which is a better conductor of heat or </a:t>
            </a:r>
            <a:r>
              <a:rPr lang="en-US" sz="2300" b="1" dirty="0" smtClean="0"/>
              <a:t>w</a:t>
            </a:r>
            <a:r>
              <a:rPr lang="en-US" sz="2300" dirty="0" smtClean="0"/>
              <a:t>ind?</a:t>
            </a:r>
            <a:endParaRPr lang="en-US" sz="2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conducts more heat?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09800"/>
            <a:ext cx="3429000" cy="71676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 USA Olympics jacket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29200" y="2133600"/>
            <a:ext cx="3429000" cy="7167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tabLst/>
              <a:defRPr/>
            </a:pPr>
            <a:r>
              <a:rPr lang="en-US" sz="2300" dirty="0" smtClean="0"/>
              <a:t>Buccaneer's Jersey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6" descr="http://stores.xpapparel.com/images/OL-4445-US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2971800"/>
            <a:ext cx="2514600" cy="2514600"/>
          </a:xfrm>
          <a:prstGeom prst="rect">
            <a:avLst/>
          </a:prstGeom>
          <a:noFill/>
        </p:spPr>
      </p:pic>
      <p:pic>
        <p:nvPicPr>
          <p:cNvPr id="33794" name="Picture 2" descr="http://di1.shopping.com/images1/pi/d5/40/54/47915801-300x300-0-0_Brooks+Derrick+Brooks+55+Tampa+Bay+Buccaneers+You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289560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is a better insulator?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178840"/>
            <a:ext cx="3429000" cy="716760"/>
          </a:xfrm>
        </p:spPr>
        <p:txBody>
          <a:bodyPr>
            <a:normAutofit/>
          </a:bodyPr>
          <a:lstStyle/>
          <a:p>
            <a:r>
              <a:rPr lang="en-US" sz="2300" dirty="0" smtClean="0"/>
              <a:t>A Thermos?</a:t>
            </a:r>
            <a:endParaRPr lang="en-US" sz="23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29200" y="2133600"/>
            <a:ext cx="3429000" cy="7167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tabLst/>
              <a:defRPr/>
            </a:pPr>
            <a:r>
              <a:rPr lang="en-US" sz="2300" dirty="0" smtClean="0"/>
              <a:t>A sports bottle?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5842" name="Picture 2" descr="http://www.productwiki.com/upload/images/thermos_the_roc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971800"/>
            <a:ext cx="2057400" cy="3165231"/>
          </a:xfrm>
          <a:prstGeom prst="rect">
            <a:avLst/>
          </a:prstGeom>
          <a:noFill/>
        </p:spPr>
      </p:pic>
      <p:pic>
        <p:nvPicPr>
          <p:cNvPr id="35844" name="Picture 4" descr="http://www.hotref.com/category/30/Cascade-Sport-Bottle_3041_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2895600"/>
            <a:ext cx="350520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is best at conducting electricity?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7772400" cy="4374360"/>
          </a:xfrm>
        </p:spPr>
        <p:txBody>
          <a:bodyPr/>
          <a:lstStyle/>
          <a:p>
            <a:r>
              <a:rPr lang="en-US" dirty="0" smtClean="0"/>
              <a:t>(These are demos)</a:t>
            </a:r>
          </a:p>
          <a:p>
            <a:r>
              <a:rPr lang="en-US" dirty="0" smtClean="0"/>
              <a:t>Metal wire</a:t>
            </a:r>
          </a:p>
          <a:p>
            <a:r>
              <a:rPr lang="en-US" dirty="0" smtClean="0"/>
              <a:t>Plastic </a:t>
            </a:r>
          </a:p>
          <a:p>
            <a:r>
              <a:rPr lang="en-US" dirty="0" smtClean="0"/>
              <a:t>Wood</a:t>
            </a:r>
          </a:p>
          <a:p>
            <a:r>
              <a:rPr lang="en-US" dirty="0" smtClean="0"/>
              <a:t>Metal Nails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Electricity and Circuits</a:t>
            </a:r>
            <a:br>
              <a:rPr lang="en-US" dirty="0" smtClean="0"/>
            </a:br>
            <a:r>
              <a:rPr lang="en-US" dirty="0" err="1" smtClean="0"/>
              <a:t>Hila</a:t>
            </a:r>
            <a:r>
              <a:rPr lang="en-US" dirty="0" smtClean="0"/>
              <a:t> Science Video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1400" dirty="0" smtClean="0"/>
              <a:t>"Science Video - Electricity, Series and Parallel." </a:t>
            </a:r>
            <a:r>
              <a:rPr lang="en-US" sz="1400" i="1" dirty="0" err="1" smtClean="0"/>
              <a:t>Hila</a:t>
            </a:r>
            <a:r>
              <a:rPr lang="en-US" sz="1400" dirty="0" smtClean="0"/>
              <a:t>. Web. 09 Oct. 2009. &lt;http://hilaroad.com/video/electricity.html&gt;.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Magnetism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4572000"/>
          </a:xfrm>
        </p:spPr>
        <p:txBody>
          <a:bodyPr/>
          <a:lstStyle/>
          <a:p>
            <a:r>
              <a:rPr lang="en-US" dirty="0" smtClean="0"/>
              <a:t>What is Magnetism?</a:t>
            </a:r>
          </a:p>
          <a:p>
            <a:pPr lvl="1"/>
            <a:r>
              <a:rPr lang="en-US" dirty="0" smtClean="0"/>
              <a:t>An overall unequal </a:t>
            </a:r>
            <a:r>
              <a:rPr lang="en-US" dirty="0" smtClean="0"/>
              <a:t>alignment of charge creating </a:t>
            </a:r>
            <a:r>
              <a:rPr lang="en-US" dirty="0" smtClean="0"/>
              <a:t>positive and negative poles.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5" name="Isosceles Triangle 4"/>
          <p:cNvSpPr/>
          <p:nvPr/>
        </p:nvSpPr>
        <p:spPr>
          <a:xfrm>
            <a:off x="4343400" y="5334000"/>
            <a:ext cx="990600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28800" y="5181600"/>
            <a:ext cx="60960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7239000" y="4495800"/>
            <a:ext cx="685800" cy="685800"/>
            <a:chOff x="6858000" y="4495800"/>
            <a:chExt cx="685800" cy="685800"/>
          </a:xfrm>
        </p:grpSpPr>
        <p:sp>
          <p:nvSpPr>
            <p:cNvPr id="7" name="Oval 6"/>
            <p:cNvSpPr/>
            <p:nvPr/>
          </p:nvSpPr>
          <p:spPr>
            <a:xfrm>
              <a:off x="6858000" y="4495800"/>
              <a:ext cx="685800" cy="6858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010400" y="48006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400800" y="2514600"/>
            <a:ext cx="685800" cy="685800"/>
            <a:chOff x="7315200" y="3581400"/>
            <a:chExt cx="685800" cy="685800"/>
          </a:xfrm>
        </p:grpSpPr>
        <p:sp>
          <p:nvSpPr>
            <p:cNvPr id="9" name="Oval 8"/>
            <p:cNvSpPr/>
            <p:nvPr/>
          </p:nvSpPr>
          <p:spPr>
            <a:xfrm>
              <a:off x="7315200" y="3581400"/>
              <a:ext cx="685800" cy="6858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467600" y="38862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905000" y="4495800"/>
            <a:ext cx="685800" cy="685800"/>
            <a:chOff x="1905000" y="4419600"/>
            <a:chExt cx="685800" cy="685800"/>
          </a:xfrm>
        </p:grpSpPr>
        <p:sp>
          <p:nvSpPr>
            <p:cNvPr id="12" name="Oval 11"/>
            <p:cNvSpPr/>
            <p:nvPr/>
          </p:nvSpPr>
          <p:spPr>
            <a:xfrm>
              <a:off x="1905000" y="4419600"/>
              <a:ext cx="685800" cy="6858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057400" y="47244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 rot="5400000">
              <a:off x="2057400" y="47244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 rot="1139731">
            <a:off x="1752600" y="4483103"/>
            <a:ext cx="6096000" cy="838200"/>
            <a:chOff x="533400" y="2895600"/>
            <a:chExt cx="6096000" cy="838200"/>
          </a:xfrm>
        </p:grpSpPr>
        <p:sp>
          <p:nvSpPr>
            <p:cNvPr id="20" name="Rectangle 19"/>
            <p:cNvSpPr/>
            <p:nvPr/>
          </p:nvSpPr>
          <p:spPr>
            <a:xfrm>
              <a:off x="533400" y="3581400"/>
              <a:ext cx="6096000" cy="152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5943600" y="2895600"/>
              <a:ext cx="685800" cy="685800"/>
              <a:chOff x="6858000" y="4495800"/>
              <a:chExt cx="685800" cy="685800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6858000" y="4495800"/>
                <a:ext cx="685800" cy="685800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010400" y="4800600"/>
                <a:ext cx="381000" cy="76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609600" y="2895600"/>
              <a:ext cx="685800" cy="685800"/>
              <a:chOff x="1905000" y="4419600"/>
              <a:chExt cx="685800" cy="685800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1905000" y="4419600"/>
                <a:ext cx="685800" cy="685800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057400" y="4724400"/>
                <a:ext cx="381000" cy="76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 rot="5400000">
                <a:off x="2057400" y="4724400"/>
                <a:ext cx="381000" cy="76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5105400" y="2895600"/>
              <a:ext cx="685800" cy="685800"/>
              <a:chOff x="7315200" y="3581400"/>
              <a:chExt cx="685800" cy="685800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7315200" y="3581400"/>
                <a:ext cx="685800" cy="685800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7467600" y="3886200"/>
                <a:ext cx="381000" cy="76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0.04997 L 0.00417 0.2831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6" grpId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Magnets are found in nature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r>
              <a:rPr lang="en-US" dirty="0" smtClean="0"/>
              <a:t>Magnetic rock has positive and negative poles just like bar magnets!</a:t>
            </a:r>
            <a:endParaRPr lang="en-US" dirty="0"/>
          </a:p>
        </p:txBody>
      </p:sp>
      <p:pic>
        <p:nvPicPr>
          <p:cNvPr id="2050" name="Picture 2" descr="http://www.buylodestones.com/retail/bigkit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495800"/>
            <a:ext cx="4038600" cy="2066599"/>
          </a:xfrm>
          <a:prstGeom prst="rect">
            <a:avLst/>
          </a:prstGeom>
          <a:noFill/>
        </p:spPr>
      </p:pic>
      <p:pic>
        <p:nvPicPr>
          <p:cNvPr id="2052" name="Picture 4" descr="http://www.dkimages.com/discover/previews/1245/500184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3714750"/>
            <a:ext cx="4057650" cy="314325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648200" y="3124200"/>
            <a:ext cx="152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5400000">
            <a:off x="4648200" y="3124200"/>
            <a:ext cx="152400" cy="76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5400000">
            <a:off x="4648200" y="6172200"/>
            <a:ext cx="152400" cy="76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3429000" y="4114800"/>
            <a:ext cx="3033544" cy="2238704"/>
          </a:xfrm>
          <a:custGeom>
            <a:avLst/>
            <a:gdLst>
              <a:gd name="connsiteX0" fmla="*/ 1705035 w 3033544"/>
              <a:gd name="connsiteY0" fmla="*/ 115614 h 2238704"/>
              <a:gd name="connsiteX1" fmla="*/ 1662993 w 3033544"/>
              <a:gd name="connsiteY1" fmla="*/ 105104 h 2238704"/>
              <a:gd name="connsiteX2" fmla="*/ 1631462 w 3033544"/>
              <a:gd name="connsiteY2" fmla="*/ 94594 h 2238704"/>
              <a:gd name="connsiteX3" fmla="*/ 1568400 w 3033544"/>
              <a:gd name="connsiteY3" fmla="*/ 84083 h 2238704"/>
              <a:gd name="connsiteX4" fmla="*/ 1515849 w 3033544"/>
              <a:gd name="connsiteY4" fmla="*/ 73573 h 2238704"/>
              <a:gd name="connsiteX5" fmla="*/ 1400235 w 3033544"/>
              <a:gd name="connsiteY5" fmla="*/ 31532 h 2238704"/>
              <a:gd name="connsiteX6" fmla="*/ 1263600 w 3033544"/>
              <a:gd name="connsiteY6" fmla="*/ 0 h 2238704"/>
              <a:gd name="connsiteX7" fmla="*/ 832676 w 3033544"/>
              <a:gd name="connsiteY7" fmla="*/ 21021 h 2238704"/>
              <a:gd name="connsiteX8" fmla="*/ 223076 w 3033544"/>
              <a:gd name="connsiteY8" fmla="*/ 157656 h 2238704"/>
              <a:gd name="connsiteX9" fmla="*/ 191545 w 3033544"/>
              <a:gd name="connsiteY9" fmla="*/ 178676 h 2238704"/>
              <a:gd name="connsiteX10" fmla="*/ 2359 w 3033544"/>
              <a:gd name="connsiteY10" fmla="*/ 966952 h 2238704"/>
              <a:gd name="connsiteX11" fmla="*/ 12869 w 3033544"/>
              <a:gd name="connsiteY11" fmla="*/ 998483 h 2238704"/>
              <a:gd name="connsiteX12" fmla="*/ 23380 w 3033544"/>
              <a:gd name="connsiteY12" fmla="*/ 1051035 h 2238704"/>
              <a:gd name="connsiteX13" fmla="*/ 202056 w 3033544"/>
              <a:gd name="connsiteY13" fmla="*/ 1450428 h 2238704"/>
              <a:gd name="connsiteX14" fmla="*/ 223076 w 3033544"/>
              <a:gd name="connsiteY14" fmla="*/ 1481959 h 2238704"/>
              <a:gd name="connsiteX15" fmla="*/ 275628 w 3033544"/>
              <a:gd name="connsiteY15" fmla="*/ 1513490 h 2238704"/>
              <a:gd name="connsiteX16" fmla="*/ 801145 w 3033544"/>
              <a:gd name="connsiteY16" fmla="*/ 2091559 h 2238704"/>
              <a:gd name="connsiteX17" fmla="*/ 1568400 w 3033544"/>
              <a:gd name="connsiteY17" fmla="*/ 2112580 h 2238704"/>
              <a:gd name="connsiteX18" fmla="*/ 1641973 w 3033544"/>
              <a:gd name="connsiteY18" fmla="*/ 2102069 h 2238704"/>
              <a:gd name="connsiteX19" fmla="*/ 1684014 w 3033544"/>
              <a:gd name="connsiteY19" fmla="*/ 2091559 h 2238704"/>
              <a:gd name="connsiteX20" fmla="*/ 2241062 w 3033544"/>
              <a:gd name="connsiteY20" fmla="*/ 2154621 h 2238704"/>
              <a:gd name="connsiteX21" fmla="*/ 2272593 w 3033544"/>
              <a:gd name="connsiteY21" fmla="*/ 2165132 h 2238704"/>
              <a:gd name="connsiteX22" fmla="*/ 2325145 w 3033544"/>
              <a:gd name="connsiteY22" fmla="*/ 2175642 h 2238704"/>
              <a:gd name="connsiteX23" fmla="*/ 2430249 w 3033544"/>
              <a:gd name="connsiteY23" fmla="*/ 2228194 h 2238704"/>
              <a:gd name="connsiteX24" fmla="*/ 2472290 w 3033544"/>
              <a:gd name="connsiteY24" fmla="*/ 2238704 h 2238704"/>
              <a:gd name="connsiteX25" fmla="*/ 2808621 w 3033544"/>
              <a:gd name="connsiteY25" fmla="*/ 2133600 h 2238704"/>
              <a:gd name="connsiteX26" fmla="*/ 2850662 w 3033544"/>
              <a:gd name="connsiteY26" fmla="*/ 2049518 h 2238704"/>
              <a:gd name="connsiteX27" fmla="*/ 2871683 w 3033544"/>
              <a:gd name="connsiteY27" fmla="*/ 2007476 h 2238704"/>
              <a:gd name="connsiteX28" fmla="*/ 3029338 w 3033544"/>
              <a:gd name="connsiteY28" fmla="*/ 1566042 h 2238704"/>
              <a:gd name="connsiteX29" fmla="*/ 3018828 w 3033544"/>
              <a:gd name="connsiteY29" fmla="*/ 1524000 h 2238704"/>
              <a:gd name="connsiteX30" fmla="*/ 3008318 w 3033544"/>
              <a:gd name="connsiteY30" fmla="*/ 1492469 h 2238704"/>
              <a:gd name="connsiteX31" fmla="*/ 2682497 w 3033544"/>
              <a:gd name="connsiteY31" fmla="*/ 1334814 h 2238704"/>
              <a:gd name="connsiteX32" fmla="*/ 2535352 w 3033544"/>
              <a:gd name="connsiteY32" fmla="*/ 1324304 h 2238704"/>
              <a:gd name="connsiteX33" fmla="*/ 2388207 w 3033544"/>
              <a:gd name="connsiteY33" fmla="*/ 578069 h 2238704"/>
              <a:gd name="connsiteX34" fmla="*/ 2398718 w 3033544"/>
              <a:gd name="connsiteY34" fmla="*/ 536028 h 2238704"/>
              <a:gd name="connsiteX35" fmla="*/ 2104428 w 3033544"/>
              <a:gd name="connsiteY35" fmla="*/ 136635 h 2238704"/>
              <a:gd name="connsiteX36" fmla="*/ 1705035 w 3033544"/>
              <a:gd name="connsiteY36" fmla="*/ 115614 h 223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033544" h="2238704">
                <a:moveTo>
                  <a:pt x="1705035" y="115614"/>
                </a:moveTo>
                <a:cubicBezTo>
                  <a:pt x="1691021" y="112111"/>
                  <a:pt x="1676883" y="109072"/>
                  <a:pt x="1662993" y="105104"/>
                </a:cubicBezTo>
                <a:cubicBezTo>
                  <a:pt x="1652340" y="102061"/>
                  <a:pt x="1642277" y="96997"/>
                  <a:pt x="1631462" y="94594"/>
                </a:cubicBezTo>
                <a:cubicBezTo>
                  <a:pt x="1610659" y="89971"/>
                  <a:pt x="1589367" y="87895"/>
                  <a:pt x="1568400" y="84083"/>
                </a:cubicBezTo>
                <a:cubicBezTo>
                  <a:pt x="1550824" y="80887"/>
                  <a:pt x="1533366" y="77076"/>
                  <a:pt x="1515849" y="73573"/>
                </a:cubicBezTo>
                <a:cubicBezTo>
                  <a:pt x="1481016" y="59640"/>
                  <a:pt x="1436225" y="40530"/>
                  <a:pt x="1400235" y="31532"/>
                </a:cubicBezTo>
                <a:cubicBezTo>
                  <a:pt x="1298821" y="6178"/>
                  <a:pt x="1344481" y="16177"/>
                  <a:pt x="1263600" y="0"/>
                </a:cubicBezTo>
                <a:cubicBezTo>
                  <a:pt x="867738" y="21993"/>
                  <a:pt x="1011546" y="21021"/>
                  <a:pt x="832676" y="21021"/>
                </a:cubicBezTo>
                <a:cubicBezTo>
                  <a:pt x="629476" y="66566"/>
                  <a:pt x="425294" y="107930"/>
                  <a:pt x="223076" y="157656"/>
                </a:cubicBezTo>
                <a:cubicBezTo>
                  <a:pt x="210810" y="160672"/>
                  <a:pt x="191545" y="178676"/>
                  <a:pt x="191545" y="178676"/>
                </a:cubicBezTo>
                <a:cubicBezTo>
                  <a:pt x="128483" y="441435"/>
                  <a:pt x="59902" y="702930"/>
                  <a:pt x="2359" y="966952"/>
                </a:cubicBezTo>
                <a:cubicBezTo>
                  <a:pt x="0" y="977777"/>
                  <a:pt x="10182" y="987735"/>
                  <a:pt x="12869" y="998483"/>
                </a:cubicBezTo>
                <a:cubicBezTo>
                  <a:pt x="17202" y="1015814"/>
                  <a:pt x="23380" y="1051035"/>
                  <a:pt x="23380" y="1051035"/>
                </a:cubicBezTo>
                <a:cubicBezTo>
                  <a:pt x="82939" y="1184166"/>
                  <a:pt x="140734" y="1318100"/>
                  <a:pt x="202056" y="1450428"/>
                </a:cubicBezTo>
                <a:cubicBezTo>
                  <a:pt x="207367" y="1461889"/>
                  <a:pt x="214144" y="1473027"/>
                  <a:pt x="223076" y="1481959"/>
                </a:cubicBezTo>
                <a:cubicBezTo>
                  <a:pt x="235761" y="1494644"/>
                  <a:pt x="259039" y="1505196"/>
                  <a:pt x="275628" y="1513490"/>
                </a:cubicBezTo>
                <a:lnTo>
                  <a:pt x="801145" y="2091559"/>
                </a:lnTo>
                <a:lnTo>
                  <a:pt x="1568400" y="2112580"/>
                </a:lnTo>
                <a:cubicBezTo>
                  <a:pt x="1593171" y="2112890"/>
                  <a:pt x="1617599" y="2106501"/>
                  <a:pt x="1641973" y="2102069"/>
                </a:cubicBezTo>
                <a:cubicBezTo>
                  <a:pt x="1656185" y="2099485"/>
                  <a:pt x="1684014" y="2091559"/>
                  <a:pt x="1684014" y="2091559"/>
                </a:cubicBezTo>
                <a:lnTo>
                  <a:pt x="2241062" y="2154621"/>
                </a:lnTo>
                <a:cubicBezTo>
                  <a:pt x="2252055" y="2155995"/>
                  <a:pt x="2261845" y="2162445"/>
                  <a:pt x="2272593" y="2165132"/>
                </a:cubicBezTo>
                <a:cubicBezTo>
                  <a:pt x="2289924" y="2169465"/>
                  <a:pt x="2307628" y="2172139"/>
                  <a:pt x="2325145" y="2175642"/>
                </a:cubicBezTo>
                <a:cubicBezTo>
                  <a:pt x="2360180" y="2193159"/>
                  <a:pt x="2392249" y="2218694"/>
                  <a:pt x="2430249" y="2228194"/>
                </a:cubicBezTo>
                <a:lnTo>
                  <a:pt x="2472290" y="2238704"/>
                </a:lnTo>
                <a:cubicBezTo>
                  <a:pt x="2584400" y="2203669"/>
                  <a:pt x="2703564" y="2186128"/>
                  <a:pt x="2808621" y="2133600"/>
                </a:cubicBezTo>
                <a:cubicBezTo>
                  <a:pt x="2836648" y="2119586"/>
                  <a:pt x="2836648" y="2077545"/>
                  <a:pt x="2850662" y="2049518"/>
                </a:cubicBezTo>
                <a:lnTo>
                  <a:pt x="2871683" y="2007476"/>
                </a:lnTo>
                <a:cubicBezTo>
                  <a:pt x="2924235" y="1860331"/>
                  <a:pt x="2983845" y="1715520"/>
                  <a:pt x="3029338" y="1566042"/>
                </a:cubicBezTo>
                <a:cubicBezTo>
                  <a:pt x="3033544" y="1552223"/>
                  <a:pt x="3022796" y="1537890"/>
                  <a:pt x="3018828" y="1524000"/>
                </a:cubicBezTo>
                <a:cubicBezTo>
                  <a:pt x="3015785" y="1513347"/>
                  <a:pt x="3008318" y="1492469"/>
                  <a:pt x="3008318" y="1492469"/>
                </a:cubicBezTo>
                <a:cubicBezTo>
                  <a:pt x="2899711" y="1439917"/>
                  <a:pt x="2796178" y="1375234"/>
                  <a:pt x="2682497" y="1334814"/>
                </a:cubicBezTo>
                <a:cubicBezTo>
                  <a:pt x="2636165" y="1318341"/>
                  <a:pt x="2535352" y="1324304"/>
                  <a:pt x="2535352" y="1324304"/>
                </a:cubicBezTo>
                <a:cubicBezTo>
                  <a:pt x="2486304" y="1075559"/>
                  <a:pt x="2431507" y="827879"/>
                  <a:pt x="2388207" y="578069"/>
                </a:cubicBezTo>
                <a:cubicBezTo>
                  <a:pt x="2385740" y="563836"/>
                  <a:pt x="2398718" y="536028"/>
                  <a:pt x="2398718" y="536028"/>
                </a:cubicBezTo>
                <a:lnTo>
                  <a:pt x="2104428" y="136635"/>
                </a:lnTo>
                <a:lnTo>
                  <a:pt x="1705035" y="11561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4724400" y="5715000"/>
            <a:ext cx="381000" cy="381000"/>
            <a:chOff x="6858000" y="4495800"/>
            <a:chExt cx="685800" cy="685800"/>
          </a:xfrm>
        </p:grpSpPr>
        <p:sp>
          <p:nvSpPr>
            <p:cNvPr id="39" name="Oval 38"/>
            <p:cNvSpPr/>
            <p:nvPr/>
          </p:nvSpPr>
          <p:spPr>
            <a:xfrm>
              <a:off x="6858000" y="4495800"/>
              <a:ext cx="685800" cy="6858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010400" y="48006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191000" y="5715000"/>
            <a:ext cx="381000" cy="381000"/>
            <a:chOff x="7315200" y="3581400"/>
            <a:chExt cx="685800" cy="685800"/>
          </a:xfrm>
        </p:grpSpPr>
        <p:sp>
          <p:nvSpPr>
            <p:cNvPr id="42" name="Oval 41"/>
            <p:cNvSpPr/>
            <p:nvPr/>
          </p:nvSpPr>
          <p:spPr>
            <a:xfrm>
              <a:off x="7315200" y="3581400"/>
              <a:ext cx="685800" cy="6858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467600" y="38862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257800" y="5638800"/>
            <a:ext cx="381000" cy="381000"/>
            <a:chOff x="6858000" y="4495800"/>
            <a:chExt cx="685800" cy="685800"/>
          </a:xfrm>
        </p:grpSpPr>
        <p:sp>
          <p:nvSpPr>
            <p:cNvPr id="45" name="Oval 44"/>
            <p:cNvSpPr/>
            <p:nvPr/>
          </p:nvSpPr>
          <p:spPr>
            <a:xfrm>
              <a:off x="6858000" y="4495800"/>
              <a:ext cx="685800" cy="6858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010400" y="48006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791200" y="5715000"/>
            <a:ext cx="381000" cy="381000"/>
            <a:chOff x="6858000" y="4495800"/>
            <a:chExt cx="685800" cy="685800"/>
          </a:xfrm>
        </p:grpSpPr>
        <p:sp>
          <p:nvSpPr>
            <p:cNvPr id="48" name="Oval 47"/>
            <p:cNvSpPr/>
            <p:nvPr/>
          </p:nvSpPr>
          <p:spPr>
            <a:xfrm>
              <a:off x="6858000" y="4495800"/>
              <a:ext cx="685800" cy="6858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010400" y="48006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581400" y="4419600"/>
            <a:ext cx="381000" cy="381000"/>
            <a:chOff x="1905000" y="4419600"/>
            <a:chExt cx="685800" cy="685800"/>
          </a:xfrm>
        </p:grpSpPr>
        <p:sp>
          <p:nvSpPr>
            <p:cNvPr id="51" name="Oval 50"/>
            <p:cNvSpPr/>
            <p:nvPr/>
          </p:nvSpPr>
          <p:spPr>
            <a:xfrm>
              <a:off x="1905000" y="4419600"/>
              <a:ext cx="685800" cy="6858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057400" y="47244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 rot="5400000">
              <a:off x="2057400" y="47244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114800" y="4495800"/>
            <a:ext cx="381000" cy="381000"/>
            <a:chOff x="1905000" y="4419600"/>
            <a:chExt cx="685800" cy="685800"/>
          </a:xfrm>
        </p:grpSpPr>
        <p:sp>
          <p:nvSpPr>
            <p:cNvPr id="63" name="Oval 62"/>
            <p:cNvSpPr/>
            <p:nvPr/>
          </p:nvSpPr>
          <p:spPr>
            <a:xfrm>
              <a:off x="1905000" y="4419600"/>
              <a:ext cx="685800" cy="6858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2057400" y="47244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 rot="5400000">
              <a:off x="2057400" y="47244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4724400" y="4495800"/>
            <a:ext cx="381000" cy="381000"/>
            <a:chOff x="1905000" y="4419600"/>
            <a:chExt cx="685800" cy="685800"/>
          </a:xfrm>
        </p:grpSpPr>
        <p:sp>
          <p:nvSpPr>
            <p:cNvPr id="67" name="Oval 66"/>
            <p:cNvSpPr/>
            <p:nvPr/>
          </p:nvSpPr>
          <p:spPr>
            <a:xfrm>
              <a:off x="1905000" y="4419600"/>
              <a:ext cx="685800" cy="6858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057400" y="47244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 rot="5400000">
              <a:off x="2057400" y="47244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5410200" y="4572000"/>
            <a:ext cx="381000" cy="381000"/>
            <a:chOff x="1905000" y="4419600"/>
            <a:chExt cx="685800" cy="685800"/>
          </a:xfrm>
        </p:grpSpPr>
        <p:sp>
          <p:nvSpPr>
            <p:cNvPr id="71" name="Oval 70"/>
            <p:cNvSpPr/>
            <p:nvPr/>
          </p:nvSpPr>
          <p:spPr>
            <a:xfrm>
              <a:off x="1905000" y="4419600"/>
              <a:ext cx="685800" cy="6858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057400" y="47244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 rot="5400000">
              <a:off x="2057400" y="4724400"/>
              <a:ext cx="3810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343400" y="4191000"/>
            <a:ext cx="685800" cy="2057400"/>
            <a:chOff x="4343400" y="4191000"/>
            <a:chExt cx="685800" cy="2057400"/>
          </a:xfrm>
        </p:grpSpPr>
        <p:sp>
          <p:nvSpPr>
            <p:cNvPr id="88" name="Rectangle 87"/>
            <p:cNvSpPr/>
            <p:nvPr/>
          </p:nvSpPr>
          <p:spPr>
            <a:xfrm>
              <a:off x="4343400" y="4191000"/>
              <a:ext cx="685800" cy="20574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4343400" y="5181600"/>
              <a:ext cx="685800" cy="106680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0" name="Group 89"/>
            <p:cNvGrpSpPr/>
            <p:nvPr/>
          </p:nvGrpSpPr>
          <p:grpSpPr>
            <a:xfrm>
              <a:off x="4495800" y="4267200"/>
              <a:ext cx="381000" cy="381000"/>
              <a:chOff x="1905000" y="4419600"/>
              <a:chExt cx="685800" cy="685800"/>
            </a:xfrm>
          </p:grpSpPr>
          <p:sp>
            <p:nvSpPr>
              <p:cNvPr id="91" name="Oval 90"/>
              <p:cNvSpPr/>
              <p:nvPr/>
            </p:nvSpPr>
            <p:spPr>
              <a:xfrm>
                <a:off x="1905000" y="4419600"/>
                <a:ext cx="685800" cy="685800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057400" y="4724400"/>
                <a:ext cx="381000" cy="76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Rectangle 92"/>
              <p:cNvSpPr/>
              <p:nvPr/>
            </p:nvSpPr>
            <p:spPr>
              <a:xfrm rot="5400000">
                <a:off x="2057400" y="4724400"/>
                <a:ext cx="381000" cy="76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4495800" y="5791200"/>
              <a:ext cx="381000" cy="381000"/>
              <a:chOff x="6858000" y="4495800"/>
              <a:chExt cx="685800" cy="685800"/>
            </a:xfrm>
          </p:grpSpPr>
          <p:sp>
            <p:nvSpPr>
              <p:cNvPr id="95" name="Oval 94"/>
              <p:cNvSpPr/>
              <p:nvPr/>
            </p:nvSpPr>
            <p:spPr>
              <a:xfrm>
                <a:off x="6858000" y="4495800"/>
                <a:ext cx="685800" cy="685800"/>
              </a:xfrm>
              <a:prstGeom prst="ellipse">
                <a:avLst/>
              </a:prstGeom>
              <a:solidFill>
                <a:schemeClr val="tx2">
                  <a:lumMod val="90000"/>
                </a:schemeClr>
              </a:solidFill>
              <a:ln>
                <a:solidFill>
                  <a:schemeClr val="tx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7010400" y="4800600"/>
                <a:ext cx="381000" cy="76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2" grpId="0" animBg="1"/>
      <p:bldP spid="12" grpId="1" animBg="1"/>
      <p:bldP spid="12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Magnetic Hill, Canada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295400"/>
            <a:ext cx="7772400" cy="518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hlinkClick r:id="rId3"/>
              </a:rPr>
              <a:t>http://media.photobucket.com/image/dipole%20moment%20water/Translator_bucket/Water/molecu4.gif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http://www.buylodestones.com/retail/bigkit1.jpg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http://www.huntsvilleglass.com/images/sugarcreek/vallisredstormdoor.jpg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http://www.homeplus.co.nz/products/security/images/6/2.jpg</a:t>
            </a:r>
            <a:endParaRPr lang="en-US" dirty="0" smtClean="0"/>
          </a:p>
          <a:p>
            <a:r>
              <a:rPr lang="en-US" dirty="0" smtClean="0">
                <a:hlinkClick r:id="rId7"/>
              </a:rPr>
              <a:t>http://stores.xpapparel.com/images/OL-4445-USA.jpg</a:t>
            </a:r>
            <a:endParaRPr lang="en-US" dirty="0" smtClean="0"/>
          </a:p>
          <a:p>
            <a:r>
              <a:rPr lang="en-US" dirty="0" smtClean="0">
                <a:hlinkClick r:id="rId8"/>
              </a:rPr>
              <a:t>http://di1.shopping.com/images1/pi/d5/40/54/47915801-300x300-0-0_Brooks+Derrick+Brooks+55+Tampa+Bay+Buccaneers+Yout.jpg</a:t>
            </a:r>
            <a:endParaRPr lang="en-US" dirty="0" smtClean="0"/>
          </a:p>
          <a:p>
            <a:r>
              <a:rPr lang="en-US" dirty="0" smtClean="0">
                <a:hlinkClick r:id="rId9"/>
              </a:rPr>
              <a:t>http://www.productwiki.com/upload/images/thermos_the_rock.jpg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285</TotalTime>
  <Words>188</Words>
  <Application>Microsoft Office PowerPoint</Application>
  <PresentationFormat>On-screen Show (4:3)</PresentationFormat>
  <Paragraphs>48</Paragraphs>
  <Slides>10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Metro</vt:lpstr>
      <vt:lpstr>Electricity and Magnetism </vt:lpstr>
      <vt:lpstr>Basic Circuit Design</vt:lpstr>
      <vt:lpstr>Which conducts more heat?</vt:lpstr>
      <vt:lpstr>Which is a better insulator?</vt:lpstr>
      <vt:lpstr>Which is best at conducting electricity?</vt:lpstr>
      <vt:lpstr>Electricity and Circuits Hila Science Video </vt:lpstr>
      <vt:lpstr>Magnetism</vt:lpstr>
      <vt:lpstr>Magnets are found in nature</vt:lpstr>
      <vt:lpstr>Magnetic Hill, Canada</vt:lpstr>
      <vt:lpstr>References</vt:lpstr>
    </vt:vector>
  </TitlesOfParts>
  <Company>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Electricity and Magnetism </dc:title>
  <dc:creator>Ryan Cates</dc:creator>
  <cp:lastModifiedBy>Ryan Cates</cp:lastModifiedBy>
  <cp:revision>26</cp:revision>
  <dcterms:created xsi:type="dcterms:W3CDTF">2009-10-10T00:21:59Z</dcterms:created>
  <dcterms:modified xsi:type="dcterms:W3CDTF">2009-10-15T21:56:08Z</dcterms:modified>
</cp:coreProperties>
</file>